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1"/>
  </p:notesMasterIdLst>
  <p:sldIdLst>
    <p:sldId id="256" r:id="rId2"/>
    <p:sldId id="258" r:id="rId3"/>
    <p:sldId id="260" r:id="rId4"/>
    <p:sldId id="262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7" r:id="rId24"/>
    <p:sldId id="288" r:id="rId25"/>
    <p:sldId id="300" r:id="rId26"/>
    <p:sldId id="301" r:id="rId27"/>
    <p:sldId id="302" r:id="rId28"/>
    <p:sldId id="303" r:id="rId29"/>
    <p:sldId id="304" r:id="rId30"/>
  </p:sldIdLst>
  <p:sldSz cx="9144000" cy="5143500" type="screen16x9"/>
  <p:notesSz cx="6858000" cy="9144000"/>
  <p:embeddedFontLst>
    <p:embeddedFont>
      <p:font typeface="Google Sans" pitchFamily="2" charset="0"/>
      <p:regular r:id="rId32"/>
      <p:bold r:id="rId33"/>
      <p:italic r:id="rId34"/>
      <p:boldItalic r:id="rId35"/>
    </p:embeddedFont>
    <p:embeddedFont>
      <p:font typeface="Google Sans Medium" pitchFamily="2" charset="0"/>
      <p:regular r:id="rId36"/>
      <p:bold r:id="rId37"/>
      <p:italic r:id="rId38"/>
      <p:boldItalic r:id="rId39"/>
    </p:embeddedFont>
    <p:embeddedFont>
      <p:font typeface="Google Sans Mono" panose="020B0509030202040204" pitchFamily="49" charset="0"/>
      <p:regular r:id="rId40"/>
      <p:bold r:id="rId41"/>
      <p:italic r:id="rId42"/>
      <p:boldItalic r:id="rId43"/>
    </p:embeddedFont>
    <p:embeddedFont>
      <p:font typeface="Google Sans Mono Medium" panose="020B0509030202040204" pitchFamily="49" charset="0"/>
      <p:regular r:id="rId44"/>
      <p:bold r:id="rId45"/>
      <p:italic r:id="rId46"/>
      <p:boldItalic r:id="rId47"/>
    </p:embeddedFont>
    <p:embeddedFont>
      <p:font typeface="Google Sans SemiBold" pitchFamily="2" charset="0"/>
      <p:regular r:id="rId48"/>
      <p:bold r:id="rId49"/>
      <p:italic r:id="rId50"/>
      <p:boldItalic r:id="rId51"/>
    </p:embeddedFont>
    <p:embeddedFont>
      <p:font typeface="Google Sans Text" panose="020B0503030502040204" pitchFamily="34" charset="0"/>
      <p:regular r:id="rId52"/>
      <p:bold r:id="rId53"/>
      <p:italic r:id="rId54"/>
      <p:boldItalic r:id="rId55"/>
    </p:embeddedFont>
    <p:embeddedFont>
      <p:font typeface="Inconsolata" pitchFamily="49" charset="0"/>
      <p:regular r:id="rId56"/>
      <p:bold r:id="rId57"/>
    </p:embeddedFont>
    <p:embeddedFont>
      <p:font typeface="Roboto Mono Light" panose="020F030202020403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33"/>
    <p:restoredTop sz="94667"/>
  </p:normalViewPr>
  <p:slideViewPr>
    <p:cSldViewPr snapToGrid="0">
      <p:cViewPr varScale="1">
        <p:scale>
          <a:sx n="147" d="100"/>
          <a:sy n="147" d="100"/>
        </p:scale>
        <p:origin x="40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3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ac98cd60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ac98cd60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ac98cd608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ac98cd608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ac98cd608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ac98cd608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ac98cd608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ac98cd608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ac98cd608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ac98cd608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ac98cd608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ac98cd608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ac98cd608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ac98cd608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ac98cd608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ac98cd608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ac98cd608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ac98cd608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ac98cd608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ac98cd608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ac98cd60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ac98cd60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ac98cd608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ac98cd608_1_2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cfd70ec33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cfd70ec33_4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cfd70ec33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cfd70ec33_4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ac98cd608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3ac98cd608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cfd70ec33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dcfd70ec33_4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88cc31a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88cc31a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388cc31ae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388cc31ae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88cc31a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88cc31a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88cc31ae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388cc31ae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88cc31ae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88cc31ae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ac98cd60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ac98cd60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ac98cd608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ac98cd608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ac98cd60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ac98cd60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ac98cd60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ac98cd60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ac98cd60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ac98cd608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ac98cd60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ac98cd608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ac98cd608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ac98cd608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45320" y="1556475"/>
            <a:ext cx="7934100" cy="19803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04790" y="3374068"/>
            <a:ext cx="45726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62">
          <p15:clr>
            <a:srgbClr val="E46962"/>
          </p15:clr>
        </p15:guide>
        <p15:guide id="2" pos="248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_1">
    <p:bg>
      <p:bgPr>
        <a:solidFill>
          <a:srgbClr val="202124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8" name="Google Shape;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604950" y="1190715"/>
            <a:ext cx="7934100" cy="19803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With Ai – Tainan</a:t>
            </a:r>
            <a:br>
              <a:rPr lang="en-US" dirty="0"/>
            </a:br>
            <a:r>
              <a:rPr lang="en-US" dirty="0"/>
              <a:t>Trial credit activation </a:t>
            </a:r>
            <a:br>
              <a:rPr lang="en-US" dirty="0"/>
            </a:br>
            <a:endParaRPr dirty="0"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04800" y="3374092"/>
            <a:ext cx="4572600" cy="10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楷鈞</a:t>
            </a:r>
            <a:r>
              <a:rPr lang="en" sz="1800" dirty="0"/>
              <a:t>,</a:t>
            </a:r>
            <a:r>
              <a:rPr lang="zh-TW" altLang="en-US" sz="1800" dirty="0"/>
              <a:t> </a:t>
            </a:r>
            <a:r>
              <a:rPr lang="en-US" altLang="zh-TW" sz="1800" dirty="0"/>
              <a:t>Kai</a:t>
            </a:r>
            <a:r>
              <a:rPr lang="en" sz="1800" dirty="0"/>
              <a:t> 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1"/>
                </a:solidFill>
              </a:rPr>
              <a:t>GDG NSYSU , Organizer &amp; lead</a:t>
            </a:r>
          </a:p>
        </p:txBody>
      </p:sp>
      <p:sp>
        <p:nvSpPr>
          <p:cNvPr id="63" name="Google Shape;63;p16"/>
          <p:cNvSpPr txBox="1"/>
          <p:nvPr/>
        </p:nvSpPr>
        <p:spPr>
          <a:xfrm>
            <a:off x="910455" y="468920"/>
            <a:ext cx="21891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On Campus</a:t>
            </a:r>
            <a:endParaRPr sz="11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 title="google-cloud-credit-flow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 title="google-cloud-credit-flow-2.png"/>
          <p:cNvPicPr preferRelativeResize="0"/>
          <p:nvPr/>
        </p:nvPicPr>
        <p:blipFill rotWithShape="1">
          <a:blip r:embed="rId3">
            <a:alphaModFix/>
          </a:blip>
          <a:srcRect t="89731" r="84651" b="4866"/>
          <a:stretch/>
        </p:blipFill>
        <p:spPr>
          <a:xfrm>
            <a:off x="1833200" y="4229300"/>
            <a:ext cx="1518250" cy="534351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7" name="Google Shape;197;p30"/>
          <p:cNvSpPr/>
          <p:nvPr/>
        </p:nvSpPr>
        <p:spPr>
          <a:xfrm rot="5398516">
            <a:off x="1069704" y="211787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 title="google-cloud-credit-flow-2.png"/>
          <p:cNvPicPr preferRelativeResize="0"/>
          <p:nvPr/>
        </p:nvPicPr>
        <p:blipFill rotWithShape="1">
          <a:blip r:embed="rId3">
            <a:alphaModFix/>
          </a:blip>
          <a:srcRect t="5141"/>
          <a:stretch/>
        </p:blipFill>
        <p:spPr>
          <a:xfrm>
            <a:off x="2152650" y="401050"/>
            <a:ext cx="4838700" cy="45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 title="google-cloud-credit-flow-2-1.png"/>
          <p:cNvPicPr preferRelativeResize="0"/>
          <p:nvPr/>
        </p:nvPicPr>
        <p:blipFill rotWithShape="1">
          <a:blip r:embed="rId4">
            <a:alphaModFix/>
          </a:blip>
          <a:srcRect t="5749"/>
          <a:stretch/>
        </p:blipFill>
        <p:spPr>
          <a:xfrm>
            <a:off x="2127075" y="401050"/>
            <a:ext cx="4838701" cy="455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 title="google-cloud-credit-flow-2-1.png"/>
          <p:cNvPicPr preferRelativeResize="0"/>
          <p:nvPr/>
        </p:nvPicPr>
        <p:blipFill rotWithShape="1">
          <a:blip r:embed="rId3">
            <a:alphaModFix/>
          </a:blip>
          <a:srcRect t="5749"/>
          <a:stretch/>
        </p:blipFill>
        <p:spPr>
          <a:xfrm>
            <a:off x="2127075" y="401050"/>
            <a:ext cx="4838701" cy="455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 title="google-cloud-credit-flow-2-2.png"/>
          <p:cNvPicPr preferRelativeResize="0"/>
          <p:nvPr/>
        </p:nvPicPr>
        <p:blipFill rotWithShape="1">
          <a:blip r:embed="rId4">
            <a:alphaModFix/>
          </a:blip>
          <a:srcRect l="22506" t="56024" r="24798" b="37571"/>
          <a:stretch/>
        </p:blipFill>
        <p:spPr>
          <a:xfrm>
            <a:off x="3239400" y="2822975"/>
            <a:ext cx="4932199" cy="598199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0" name="Google Shape;210;p32"/>
          <p:cNvSpPr/>
          <p:nvPr/>
        </p:nvSpPr>
        <p:spPr>
          <a:xfrm rot="-1484">
            <a:off x="506329" y="224562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 title="google-cloud-credit-flow-2.png"/>
          <p:cNvPicPr preferRelativeResize="0"/>
          <p:nvPr/>
        </p:nvPicPr>
        <p:blipFill rotWithShape="1">
          <a:blip r:embed="rId3">
            <a:alphaModFix/>
          </a:blip>
          <a:srcRect t="5141"/>
          <a:stretch/>
        </p:blipFill>
        <p:spPr>
          <a:xfrm>
            <a:off x="2152650" y="401050"/>
            <a:ext cx="4838700" cy="45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 title="google-cloud-credit-flow-2-2.png"/>
          <p:cNvPicPr preferRelativeResize="0"/>
          <p:nvPr/>
        </p:nvPicPr>
        <p:blipFill rotWithShape="1">
          <a:blip r:embed="rId4">
            <a:alphaModFix/>
          </a:blip>
          <a:srcRect t="5749"/>
          <a:stretch/>
        </p:blipFill>
        <p:spPr>
          <a:xfrm>
            <a:off x="2127075" y="401050"/>
            <a:ext cx="4838701" cy="455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 title="google-cloud-credit-flow-2-2.png"/>
          <p:cNvPicPr preferRelativeResize="0"/>
          <p:nvPr/>
        </p:nvPicPr>
        <p:blipFill rotWithShape="1">
          <a:blip r:embed="rId4">
            <a:alphaModFix/>
          </a:blip>
          <a:srcRect l="68479" t="80037" r="21557" b="15992"/>
          <a:stretch/>
        </p:blipFill>
        <p:spPr>
          <a:xfrm>
            <a:off x="5051451" y="3835602"/>
            <a:ext cx="871175" cy="346401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8" name="Google Shape;218;p33"/>
          <p:cNvSpPr/>
          <p:nvPr/>
        </p:nvSpPr>
        <p:spPr>
          <a:xfrm rot="-1484">
            <a:off x="2318379" y="320585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 title="google-cloud-credit-flow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 title="google-cloud-credit-flow-5.png"/>
          <p:cNvPicPr preferRelativeResize="0"/>
          <p:nvPr/>
        </p:nvPicPr>
        <p:blipFill rotWithShape="1">
          <a:blip r:embed="rId4">
            <a:alphaModFix/>
          </a:blip>
          <a:srcRect b="95010"/>
          <a:stretch/>
        </p:blipFill>
        <p:spPr>
          <a:xfrm>
            <a:off x="877300" y="0"/>
            <a:ext cx="7298050" cy="363426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E66E865C-A9EA-475D-702A-6A7F581C55F8}"/>
              </a:ext>
            </a:extLst>
          </p:cNvPr>
          <p:cNvSpPr/>
          <p:nvPr/>
        </p:nvSpPr>
        <p:spPr>
          <a:xfrm rot="10798516">
            <a:off x="3352321" y="182313"/>
            <a:ext cx="2779500" cy="1441971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 title="google-cloud-credit-flow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 title="google-cloud-credit-flow-4.png"/>
          <p:cNvPicPr preferRelativeResize="0"/>
          <p:nvPr/>
        </p:nvPicPr>
        <p:blipFill rotWithShape="1">
          <a:blip r:embed="rId3">
            <a:alphaModFix/>
          </a:blip>
          <a:srcRect t="9552" r="73920" b="80725"/>
          <a:stretch/>
        </p:blipFill>
        <p:spPr>
          <a:xfrm>
            <a:off x="1515875" y="674050"/>
            <a:ext cx="2013900" cy="749201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title="google-cloud-credit-flow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 title="google-cloud-credit-flow-4.png"/>
          <p:cNvPicPr preferRelativeResize="0"/>
          <p:nvPr/>
        </p:nvPicPr>
        <p:blipFill rotWithShape="1">
          <a:blip r:embed="rId3">
            <a:alphaModFix/>
          </a:blip>
          <a:srcRect t="70407" r="85299" b="25031"/>
          <a:stretch/>
        </p:blipFill>
        <p:spPr>
          <a:xfrm>
            <a:off x="2038749" y="3444425"/>
            <a:ext cx="1398100" cy="432926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0" y="3444425"/>
            <a:ext cx="1587392" cy="432925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8" name="Google Shape;238;p36"/>
          <p:cNvSpPr/>
          <p:nvPr/>
        </p:nvSpPr>
        <p:spPr>
          <a:xfrm rot="10798516">
            <a:off x="3509029" y="286130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584650" y="3072725"/>
            <a:ext cx="8130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英文版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 title="google-cloud-credit-flow-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8" title="google-cloud-credit-flow-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7688" y="152400"/>
            <a:ext cx="484863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 title="google-cloud-credit-flow-5.png"/>
          <p:cNvPicPr preferRelativeResize="0"/>
          <p:nvPr/>
        </p:nvPicPr>
        <p:blipFill rotWithShape="1">
          <a:blip r:embed="rId3">
            <a:alphaModFix/>
          </a:blip>
          <a:srcRect l="25002" t="39682" r="47686" b="53955"/>
          <a:stretch/>
        </p:blipFill>
        <p:spPr>
          <a:xfrm>
            <a:off x="1831400" y="1957650"/>
            <a:ext cx="2848324" cy="662125"/>
          </a:xfrm>
          <a:prstGeom prst="rect">
            <a:avLst/>
          </a:prstGeom>
          <a:noFill/>
          <a:ln>
            <a:noFill/>
          </a:ln>
          <a:effectLst>
            <a:outerShdw blurRad="114300" dist="47625" dir="27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1495800" y="2078616"/>
            <a:ext cx="6152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你可能會遇到的狀況</a:t>
            </a:r>
            <a:endParaRPr sz="6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3074125" y="3889104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例外狀態</a:t>
            </a:r>
            <a:endParaRPr sz="20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31" y="2923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3006" y="3780752"/>
            <a:ext cx="1358125" cy="10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F8D8D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ono Medium"/>
                <a:ea typeface="Google Sans Mono Medium"/>
                <a:cs typeface="Google Sans Mono Medium"/>
                <a:sym typeface="Google Sans Mono Medium"/>
              </a:rPr>
              <a:t>1</a:t>
            </a:r>
            <a:endParaRPr sz="1600">
              <a:solidFill>
                <a:schemeClr val="dk1"/>
              </a:solidFill>
              <a:latin typeface="Google Sans Mono Medium"/>
              <a:ea typeface="Google Sans Mono Medium"/>
              <a:cs typeface="Google Sans Mono Medium"/>
              <a:sym typeface="Google Sans Mono Medium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啟用流程</a:t>
            </a:r>
            <a:endParaRPr sz="18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t="1057" b="1057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523225" y="1826125"/>
            <a:ext cx="6907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</a:t>
            </a:r>
            <a:r>
              <a:rPr lang="en" sz="60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Credits</a:t>
            </a:r>
            <a:r>
              <a:rPr lang="en" sz="6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6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狀況一、用非 gmail.com 的網域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64" name="Google Shape;264;p40" title="google-cloud-credit-excetpion-2.png"/>
          <p:cNvPicPr preferRelativeResize="0"/>
          <p:nvPr/>
        </p:nvPicPr>
        <p:blipFill rotWithShape="1">
          <a:blip r:embed="rId3">
            <a:alphaModFix/>
          </a:blip>
          <a:srcRect b="66909"/>
          <a:stretch/>
        </p:blipFill>
        <p:spPr>
          <a:xfrm>
            <a:off x="645700" y="1642850"/>
            <a:ext cx="7829999" cy="25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狀況二、已經有之前參加的 credits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332200" y="1363025"/>
            <a:ext cx="580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一個 credit 會建立一組帳號帳戶（Billing account）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271" name="Google Shape;271;p41" title="google-cloud-billing-accounts.png"/>
          <p:cNvPicPr preferRelativeResize="0"/>
          <p:nvPr/>
        </p:nvPicPr>
        <p:blipFill rotWithShape="1">
          <a:blip r:embed="rId3">
            <a:alphaModFix/>
          </a:blip>
          <a:srcRect r="5455"/>
          <a:stretch/>
        </p:blipFill>
        <p:spPr>
          <a:xfrm>
            <a:off x="393375" y="1910200"/>
            <a:ext cx="8357249" cy="25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2" title="google-cloud-credit-flow-5.png"/>
          <p:cNvPicPr preferRelativeResize="0"/>
          <p:nvPr/>
        </p:nvPicPr>
        <p:blipFill rotWithShape="1">
          <a:blip r:embed="rId3">
            <a:alphaModFix amt="20000"/>
          </a:blip>
          <a:srcRect t="9619" r="3353" b="20926"/>
          <a:stretch/>
        </p:blipFill>
        <p:spPr>
          <a:xfrm>
            <a:off x="989200" y="0"/>
            <a:ext cx="717194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狀況二、已經有之前參加的 credits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332200" y="1363025"/>
            <a:ext cx="580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一個 credit 會建立一組帳號帳戶（Billing account）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每個新增的帳號帳戶裡會有一筆 credit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279" name="Google Shape;279;p42" title="google-cloud-credit-flow-5.png"/>
          <p:cNvPicPr preferRelativeResize="0"/>
          <p:nvPr/>
        </p:nvPicPr>
        <p:blipFill rotWithShape="1">
          <a:blip r:embed="rId3">
            <a:alphaModFix/>
          </a:blip>
          <a:srcRect l="24797" t="34717" r="5408" b="52115"/>
          <a:stretch/>
        </p:blipFill>
        <p:spPr>
          <a:xfrm>
            <a:off x="1726650" y="1966050"/>
            <a:ext cx="6434500" cy="1211400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/>
          <p:nvPr/>
        </p:nvSpPr>
        <p:spPr>
          <a:xfrm>
            <a:off x="523225" y="486988"/>
            <a:ext cx="1831788" cy="546804"/>
          </a:xfrm>
          <a:prstGeom prst="flowChartTerminator">
            <a:avLst/>
          </a:prstGeom>
          <a:solidFill>
            <a:srgbClr val="F8D8D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ono Medium"/>
                <a:ea typeface="Google Sans Mono Medium"/>
                <a:cs typeface="Google Sans Mono Medium"/>
                <a:sym typeface="Google Sans Mono Medium"/>
              </a:rPr>
              <a:t>2</a:t>
            </a:r>
            <a:endParaRPr sz="1600">
              <a:solidFill>
                <a:schemeClr val="dk1"/>
              </a:solidFill>
              <a:latin typeface="Google Sans Mono Medium"/>
              <a:ea typeface="Google Sans Mono Medium"/>
              <a:cs typeface="Google Sans Mono Medium"/>
              <a:sym typeface="Google Sans Mono Medium"/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關於 Gemini 開發的一些事</a:t>
            </a:r>
            <a:endParaRPr sz="18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314" name="Google Shape;314;p47"/>
          <p:cNvPicPr preferRelativeResize="0"/>
          <p:nvPr/>
        </p:nvPicPr>
        <p:blipFill rotWithShape="1">
          <a:blip r:embed="rId3">
            <a:alphaModFix/>
          </a:blip>
          <a:srcRect t="1057" b="1057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/>
        </p:nvSpPr>
        <p:spPr>
          <a:xfrm>
            <a:off x="523225" y="1826125"/>
            <a:ext cx="69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Vertex AI</a:t>
            </a:r>
            <a:endParaRPr sz="6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Gemini 兩個和開發者有關的工具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21" name="Google Shape;321;p48"/>
          <p:cNvSpPr txBox="1"/>
          <p:nvPr/>
        </p:nvSpPr>
        <p:spPr>
          <a:xfrm>
            <a:off x="332200" y="1363025"/>
            <a:ext cx="8837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AutoNum type="arabicPeriod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AI Studio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https://aistudio.google.com/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AutoNum type="arabicPeriod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Vertex AI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https://console.cloud.google.com/vertex-ai</a:t>
            </a:r>
            <a:endParaRPr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0" title="google-aistudio-billing-account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00" y="1220372"/>
            <a:ext cx="9143999" cy="372565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0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1" title="google-aistudio-billing-account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00" y="1220372"/>
            <a:ext cx="9143999" cy="372565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05" name="Google Shape;405;p61" title="google-aistudio-billing-account-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00" y="3237525"/>
            <a:ext cx="2371300" cy="8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1"/>
          <p:cNvSpPr/>
          <p:nvPr/>
        </p:nvSpPr>
        <p:spPr>
          <a:xfrm rot="10798516">
            <a:off x="3271004" y="281962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12" name="Google Shape;412;p62" title="google-aistudio-billing-account-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825" y="1376363"/>
            <a:ext cx="48577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18" name="Google Shape;418;p63" title="google-aistudio-billing-account-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975" y="1328725"/>
            <a:ext cx="47434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AI Studio 如果已經有連結，連結帳單帳戶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24" name="Google Shape;424;p64" title="google-aistudio-billing-account-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00" y="1145350"/>
            <a:ext cx="77247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560791" y="3334849"/>
            <a:ext cx="58026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帳號使用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gmail.com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不要使用非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gmail.com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網域帳號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○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像是學校、公司、企業帳號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請優先使用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Google Chrome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操作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635841" y="3049429"/>
            <a:ext cx="6462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注意事項</a:t>
            </a:r>
            <a:endParaRPr sz="2200" dirty="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111" name="Google Shape;111;p20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112" name="Google Shape;112;p20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113" name="Google Shape;113;p20"/>
            <p:cNvCxnSpPr>
              <a:endCxn id="112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" name="Google Shape;114;p20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115" name="Google Shape;115;p20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116" name="Google Shape;116;p20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119" name="Google Shape;119;p20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120" name="Google Shape;120;p20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2298" y="556925"/>
            <a:ext cx="1696750" cy="17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9;p21">
            <a:extLst>
              <a:ext uri="{FF2B5EF4-FFF2-40B4-BE49-F238E27FC236}">
                <a16:creationId xmlns:a16="http://schemas.microsoft.com/office/drawing/2014/main" id="{CF690CDB-42DF-122E-8D0D-66FED6CDC5B1}"/>
              </a:ext>
            </a:extLst>
          </p:cNvPr>
          <p:cNvSpPr txBox="1"/>
          <p:nvPr/>
        </p:nvSpPr>
        <p:spPr>
          <a:xfrm>
            <a:off x="560791" y="1670171"/>
            <a:ext cx="5802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不用信用卡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依活動提供可以獲得一定金額的免費使用額度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一個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credit </a:t>
            </a:r>
            <a:r>
              <a:rPr lang="en" dirty="0" err="1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會建立一組帳號帳戶（Billing</a:t>
            </a:r>
            <a:r>
              <a:rPr lang="en" dirty="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account）</a:t>
            </a: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" name="Google Shape;130;p21">
            <a:extLst>
              <a:ext uri="{FF2B5EF4-FFF2-40B4-BE49-F238E27FC236}">
                <a16:creationId xmlns:a16="http://schemas.microsoft.com/office/drawing/2014/main" id="{B44BDEC5-A648-2E5D-269D-CDBC511BEA43}"/>
              </a:ext>
            </a:extLst>
          </p:cNvPr>
          <p:cNvSpPr txBox="1"/>
          <p:nvPr/>
        </p:nvSpPr>
        <p:spPr>
          <a:xfrm>
            <a:off x="621776" y="1415856"/>
            <a:ext cx="6462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為什麼要使用 </a:t>
            </a:r>
            <a:r>
              <a:rPr lang="en" sz="22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credit</a:t>
            </a:r>
          </a:p>
        </p:txBody>
      </p:sp>
      <p:sp>
        <p:nvSpPr>
          <p:cNvPr id="4" name="Google Shape;130;p21">
            <a:extLst>
              <a:ext uri="{FF2B5EF4-FFF2-40B4-BE49-F238E27FC236}">
                <a16:creationId xmlns:a16="http://schemas.microsoft.com/office/drawing/2014/main" id="{3BCF287D-6AF9-7F3A-324E-C74D33BEA3AE}"/>
              </a:ext>
            </a:extLst>
          </p:cNvPr>
          <p:cNvSpPr txBox="1"/>
          <p:nvPr/>
        </p:nvSpPr>
        <p:spPr>
          <a:xfrm>
            <a:off x="560791" y="487240"/>
            <a:ext cx="6462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What you need to know!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/>
        </p:nvSpPr>
        <p:spPr>
          <a:xfrm>
            <a:off x="3074125" y="3889104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開始操作</a:t>
            </a:r>
            <a:endParaRPr sz="40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31" y="2923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3006" y="378075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774750" y="1202550"/>
            <a:ext cx="75945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https://</a:t>
            </a:r>
            <a:r>
              <a:rPr lang="en" sz="44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trygcp.dev</a:t>
            </a:r>
            <a:r>
              <a:rPr lang="en" sz="44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/e/</a:t>
            </a:r>
            <a:br>
              <a:rPr lang="en" sz="44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4800" b="1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bwai25-tn-yre</a:t>
            </a:r>
            <a:endParaRPr sz="4800" b="1" u="sng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 title="google-cloud-credit-flow-0.png"/>
          <p:cNvPicPr preferRelativeResize="0"/>
          <p:nvPr/>
        </p:nvPicPr>
        <p:blipFill rotWithShape="1">
          <a:blip r:embed="rId3">
            <a:alphaModFix/>
          </a:blip>
          <a:srcRect b="41448"/>
          <a:stretch/>
        </p:blipFill>
        <p:spPr>
          <a:xfrm>
            <a:off x="152400" y="152400"/>
            <a:ext cx="85405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 rot="10798516">
            <a:off x="4438304" y="9670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 title="google-cloud-credit-flow-0-login.png"/>
          <p:cNvPicPr preferRelativeResize="0"/>
          <p:nvPr/>
        </p:nvPicPr>
        <p:blipFill rotWithShape="1">
          <a:blip r:embed="rId3">
            <a:alphaModFix/>
          </a:blip>
          <a:srcRect b="41448"/>
          <a:stretch/>
        </p:blipFill>
        <p:spPr>
          <a:xfrm>
            <a:off x="152400" y="152400"/>
            <a:ext cx="85405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 rot="-1484">
            <a:off x="2417154" y="689127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 title="google-cloud-credit-flow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13" y="304800"/>
            <a:ext cx="85377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 title="google-cloud-credit-flow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13" y="304800"/>
            <a:ext cx="853778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 rot="10798516">
            <a:off x="3509029" y="2286302"/>
            <a:ext cx="2779500" cy="1652400"/>
          </a:xfrm>
          <a:prstGeom prst="rightArrow">
            <a:avLst>
              <a:gd name="adj1" fmla="val 67698"/>
              <a:gd name="adj2" fmla="val 50000"/>
            </a:avLst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 title="google-cloud-credit-flow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157</Words>
  <Application>Microsoft Macintosh PowerPoint</Application>
  <PresentationFormat>如螢幕大小 (16:9)</PresentationFormat>
  <Paragraphs>41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Google Sans Mono Medium</vt:lpstr>
      <vt:lpstr>Google Sans Medium</vt:lpstr>
      <vt:lpstr>Google Sans</vt:lpstr>
      <vt:lpstr>Google Sans Text</vt:lpstr>
      <vt:lpstr>Arial</vt:lpstr>
      <vt:lpstr>Google Sans Mono</vt:lpstr>
      <vt:lpstr>Google Sans SemiBold</vt:lpstr>
      <vt:lpstr>Roboto Mono Light</vt:lpstr>
      <vt:lpstr>Inconsolata</vt:lpstr>
      <vt:lpstr>DevFest 2023</vt:lpstr>
      <vt:lpstr>Build With Ai – Tainan Trial credit activation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楷鈞 吳</cp:lastModifiedBy>
  <cp:revision>3</cp:revision>
  <dcterms:modified xsi:type="dcterms:W3CDTF">2025-03-21T10:31:20Z</dcterms:modified>
</cp:coreProperties>
</file>